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56" r:id="rId5"/>
    <p:sldId id="280" r:id="rId6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4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7BB"/>
    <a:srgbClr val="3081BC"/>
    <a:srgbClr val="3F90BC"/>
    <a:srgbClr val="3989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96"/>
      </p:cViewPr>
      <p:guideLst>
        <p:guide orient="horz" pos="1344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6DE602-FB01-4BA7-BF06-FD083AD9DDD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1E19CB9-4E97-40D8-9866-1D1731FC0F9A}">
      <dgm:prSet phldrT="[Text]"/>
      <dgm:spPr>
        <a:solidFill>
          <a:schemeClr val="accent2"/>
        </a:solidFill>
      </dgm:spPr>
      <dgm:t>
        <a:bodyPr/>
        <a:lstStyle/>
        <a:p>
          <a:r>
            <a:rPr lang="de-DE" b="1" dirty="0" smtClean="0"/>
            <a:t> </a:t>
          </a:r>
          <a:br>
            <a:rPr lang="de-DE" b="1" dirty="0" smtClean="0"/>
          </a:br>
          <a:r>
            <a:rPr lang="de-DE" b="1" dirty="0" smtClean="0"/>
            <a:t>zeitnaher Kontakt zum KMU</a:t>
          </a:r>
        </a:p>
        <a:p>
          <a:r>
            <a:rPr lang="de-DE" b="1" dirty="0" smtClean="0"/>
            <a:t/>
          </a:r>
          <a:br>
            <a:rPr lang="de-DE" b="1" dirty="0" smtClean="0"/>
          </a:br>
          <a:r>
            <a:rPr lang="de-DE" b="1" dirty="0" smtClean="0"/>
            <a:t>Entwicklung des Bildungsangebotes</a:t>
          </a:r>
          <a:br>
            <a:rPr lang="de-DE" b="1" dirty="0" smtClean="0"/>
          </a:br>
          <a:endParaRPr lang="de-DE" dirty="0"/>
        </a:p>
      </dgm:t>
    </dgm:pt>
    <dgm:pt modelId="{5F9224A1-2C06-42CF-8064-819B02DF2BD5}" type="parTrans" cxnId="{4FB7E099-9E05-4777-BEC6-1A2B4B4D3D53}">
      <dgm:prSet/>
      <dgm:spPr/>
      <dgm:t>
        <a:bodyPr/>
        <a:lstStyle/>
        <a:p>
          <a:endParaRPr lang="de-DE"/>
        </a:p>
      </dgm:t>
    </dgm:pt>
    <dgm:pt modelId="{1A2815F0-1647-45F6-8EE6-D1FA14BDC262}" type="sibTrans" cxnId="{4FB7E099-9E05-4777-BEC6-1A2B4B4D3D53}">
      <dgm:prSet/>
      <dgm:spPr/>
      <dgm:t>
        <a:bodyPr/>
        <a:lstStyle/>
        <a:p>
          <a:endParaRPr lang="de-DE"/>
        </a:p>
      </dgm:t>
    </dgm:pt>
    <dgm:pt modelId="{17B9227F-C694-42AA-A195-733B89C7C566}">
      <dgm:prSet phldrT="[Text]"/>
      <dgm:spPr>
        <a:solidFill>
          <a:srgbClr val="3081BC"/>
        </a:solidFill>
      </dgm:spPr>
      <dgm:t>
        <a:bodyPr/>
        <a:lstStyle/>
        <a:p>
          <a:r>
            <a:rPr lang="de-DE" b="1" dirty="0" smtClean="0"/>
            <a:t>Weiterleitung der Anfrage an 3 relevante Bildungsanbieter</a:t>
          </a:r>
          <a:endParaRPr lang="de-DE" dirty="0"/>
        </a:p>
      </dgm:t>
    </dgm:pt>
    <dgm:pt modelId="{0D0538CE-FFCF-42B0-B61B-9B47FEC0D77A}" type="parTrans" cxnId="{AD9587EA-304E-449B-9297-5A9988CBAE79}">
      <dgm:prSet/>
      <dgm:spPr/>
      <dgm:t>
        <a:bodyPr/>
        <a:lstStyle/>
        <a:p>
          <a:endParaRPr lang="de-DE"/>
        </a:p>
      </dgm:t>
    </dgm:pt>
    <dgm:pt modelId="{D482BBB7-FDCF-4127-BBC6-CA557BC43206}" type="sibTrans" cxnId="{AD9587EA-304E-449B-9297-5A9988CBAE79}">
      <dgm:prSet/>
      <dgm:spPr/>
      <dgm:t>
        <a:bodyPr/>
        <a:lstStyle/>
        <a:p>
          <a:endParaRPr lang="de-DE"/>
        </a:p>
      </dgm:t>
    </dgm:pt>
    <dgm:pt modelId="{77829B8D-1D01-4A81-9033-505C1B8FD062}" type="pres">
      <dgm:prSet presAssocID="{CC6DE602-FB01-4BA7-BF06-FD083AD9DDDC}" presName="diagram" presStyleCnt="0">
        <dgm:presLayoutVars>
          <dgm:dir/>
          <dgm:resizeHandles val="exact"/>
        </dgm:presLayoutVars>
      </dgm:prSet>
      <dgm:spPr/>
    </dgm:pt>
    <dgm:pt modelId="{302A7D81-3D89-4F60-AB3D-15282D5D3FE1}" type="pres">
      <dgm:prSet presAssocID="{17B9227F-C694-42AA-A195-733B89C7C566}" presName="arrow" presStyleLbl="node1" presStyleIdx="0" presStyleCnt="2" custRadScaleRad="275748" custRadScaleInc="357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6427257-25D1-48A3-B39E-EC74CE2D2C3F}" type="pres">
      <dgm:prSet presAssocID="{31E19CB9-4E97-40D8-9866-1D1731FC0F9A}" presName="arrow" presStyleLbl="node1" presStyleIdx="1" presStyleCnt="2" custRadScaleRad="95841" custRadScaleInc="-886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B54C3EA-1BEC-47A0-9E43-2F0E43995F13}" type="presOf" srcId="{CC6DE602-FB01-4BA7-BF06-FD083AD9DDDC}" destId="{77829B8D-1D01-4A81-9033-505C1B8FD062}" srcOrd="0" destOrd="0" presId="urn:microsoft.com/office/officeart/2005/8/layout/arrow5"/>
    <dgm:cxn modelId="{4FB7E099-9E05-4777-BEC6-1A2B4B4D3D53}" srcId="{CC6DE602-FB01-4BA7-BF06-FD083AD9DDDC}" destId="{31E19CB9-4E97-40D8-9866-1D1731FC0F9A}" srcOrd="1" destOrd="0" parTransId="{5F9224A1-2C06-42CF-8064-819B02DF2BD5}" sibTransId="{1A2815F0-1647-45F6-8EE6-D1FA14BDC262}"/>
    <dgm:cxn modelId="{9781FF82-18E2-4741-9C2E-98443FC0E784}" type="presOf" srcId="{31E19CB9-4E97-40D8-9866-1D1731FC0F9A}" destId="{A6427257-25D1-48A3-B39E-EC74CE2D2C3F}" srcOrd="0" destOrd="0" presId="urn:microsoft.com/office/officeart/2005/8/layout/arrow5"/>
    <dgm:cxn modelId="{AD9587EA-304E-449B-9297-5A9988CBAE79}" srcId="{CC6DE602-FB01-4BA7-BF06-FD083AD9DDDC}" destId="{17B9227F-C694-42AA-A195-733B89C7C566}" srcOrd="0" destOrd="0" parTransId="{0D0538CE-FFCF-42B0-B61B-9B47FEC0D77A}" sibTransId="{D482BBB7-FDCF-4127-BBC6-CA557BC43206}"/>
    <dgm:cxn modelId="{CB8481FF-B8BF-4759-B2AE-E97B5668B3B9}" type="presOf" srcId="{17B9227F-C694-42AA-A195-733B89C7C566}" destId="{302A7D81-3D89-4F60-AB3D-15282D5D3FE1}" srcOrd="0" destOrd="0" presId="urn:microsoft.com/office/officeart/2005/8/layout/arrow5"/>
    <dgm:cxn modelId="{1FE85CD2-0E66-4518-88F3-4CC8A7FFDAE3}" type="presParOf" srcId="{77829B8D-1D01-4A81-9033-505C1B8FD062}" destId="{302A7D81-3D89-4F60-AB3D-15282D5D3FE1}" srcOrd="0" destOrd="0" presId="urn:microsoft.com/office/officeart/2005/8/layout/arrow5"/>
    <dgm:cxn modelId="{2B3849ED-5259-4BE5-8AA4-8F8F741408A5}" type="presParOf" srcId="{77829B8D-1D01-4A81-9033-505C1B8FD062}" destId="{A6427257-25D1-48A3-B39E-EC74CE2D2C3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2A7D81-3D89-4F60-AB3D-15282D5D3FE1}">
      <dsp:nvSpPr>
        <dsp:cNvPr id="0" name=""/>
        <dsp:cNvSpPr/>
      </dsp:nvSpPr>
      <dsp:spPr>
        <a:xfrm rot="16200000">
          <a:off x="0" y="71977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rgbClr val="3081B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Weiterleitung der Anfrage an 3 relevante Bildungsanbieter</a:t>
          </a:r>
          <a:endParaRPr lang="de-DE" sz="1400" kern="1200" dirty="0"/>
        </a:p>
      </dsp:txBody>
      <dsp:txXfrm rot="16200000">
        <a:off x="0" y="71977"/>
        <a:ext cx="2946796" cy="2946796"/>
      </dsp:txXfrm>
    </dsp:sp>
    <dsp:sp modelId="{A6427257-25D1-48A3-B39E-EC74CE2D2C3F}">
      <dsp:nvSpPr>
        <dsp:cNvPr id="0" name=""/>
        <dsp:cNvSpPr/>
      </dsp:nvSpPr>
      <dsp:spPr>
        <a:xfrm rot="5400000">
          <a:off x="3024335" y="144025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 </a:t>
          </a:r>
          <a:br>
            <a:rPr lang="de-DE" sz="1400" b="1" kern="1200" dirty="0" smtClean="0"/>
          </a:br>
          <a:r>
            <a:rPr lang="de-DE" sz="1400" b="1" kern="1200" dirty="0" smtClean="0"/>
            <a:t>zeitnaher Kontakt zum KMU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/>
          </a:r>
          <a:br>
            <a:rPr lang="de-DE" sz="1400" b="1" kern="1200" dirty="0" smtClean="0"/>
          </a:br>
          <a:r>
            <a:rPr lang="de-DE" sz="1400" b="1" kern="1200" dirty="0" smtClean="0"/>
            <a:t>Entwicklung des Bildungsangebotes</a:t>
          </a:r>
          <a:br>
            <a:rPr lang="de-DE" sz="1400" b="1" kern="1200" dirty="0" smtClean="0"/>
          </a:br>
          <a:endParaRPr lang="de-DE" sz="1400" kern="1200" dirty="0"/>
        </a:p>
      </dsp:txBody>
      <dsp:txXfrm rot="5400000">
        <a:off x="3024335" y="144025"/>
        <a:ext cx="2946796" cy="2946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37312"/>
            <a:ext cx="82089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3568" y="2906713"/>
            <a:ext cx="799211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683568" y="6165304"/>
            <a:ext cx="7992120" cy="0"/>
          </a:xfrm>
          <a:prstGeom prst="line">
            <a:avLst/>
          </a:prstGeom>
          <a:ln w="57150" cmpd="sng">
            <a:solidFill>
              <a:srgbClr val="2E97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C5FAF-19E2-4E3C-9875-83089533E8FF}" type="datetimeFigureOut">
              <a:rPr lang="de-DE" smtClean="0"/>
              <a:pPr/>
              <a:t>23.06.2015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961A-B504-436B-BC53-625045667DCA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Bild 7" descr="Bildschirmfoto 2015-02-09 um 13.16.43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0726"/>
            <a:ext cx="4104456" cy="1099813"/>
          </a:xfrm>
          <a:prstGeom prst="rect">
            <a:avLst/>
          </a:prstGeom>
        </p:spPr>
      </p:pic>
      <p:sp>
        <p:nvSpPr>
          <p:cNvPr id="13" name="Abgerundetes Rechteck 12"/>
          <p:cNvSpPr/>
          <p:nvPr/>
        </p:nvSpPr>
        <p:spPr>
          <a:xfrm>
            <a:off x="467544" y="6093296"/>
            <a:ext cx="8208144" cy="72008"/>
          </a:xfrm>
          <a:prstGeom prst="roundRect">
            <a:avLst/>
          </a:prstGeom>
          <a:solidFill>
            <a:srgbClr val="3081BC"/>
          </a:solidFill>
          <a:ln>
            <a:solidFill>
              <a:srgbClr val="2E97B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ldungsmarkt-sachsen.de/interaktiv/request/pinnwand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31640" y="2924944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2E97BB"/>
                </a:solidFill>
                <a:latin typeface="Arial" pitchFamily="34" charset="0"/>
                <a:cs typeface="Arial" pitchFamily="34" charset="0"/>
              </a:rPr>
              <a:t>Die </a:t>
            </a:r>
            <a:r>
              <a:rPr lang="de-DE" sz="4000" b="1" dirty="0" err="1" smtClean="0">
                <a:solidFill>
                  <a:srgbClr val="2E97BB"/>
                </a:solidFill>
                <a:latin typeface="Arial" pitchFamily="34" charset="0"/>
                <a:cs typeface="Arial" pitchFamily="34" charset="0"/>
              </a:rPr>
              <a:t>Pinwandfunktion</a:t>
            </a:r>
            <a:endParaRPr lang="de-DE" sz="4000" b="1" dirty="0">
              <a:solidFill>
                <a:srgbClr val="2E97B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19810962">
            <a:off x="2660238" y="2581068"/>
            <a:ext cx="2767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Idee!</a:t>
            </a:r>
            <a:endParaRPr lang="de-DE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932040" y="54868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</a:rPr>
              <a:t>Bildungsanfrage bisher</a:t>
            </a:r>
            <a:endParaRPr lang="de-DE" sz="2000" b="1" dirty="0">
              <a:solidFill>
                <a:srgbClr val="C00000"/>
              </a:solidFill>
            </a:endParaRPr>
          </a:p>
        </p:txBody>
      </p:sp>
      <p:pic>
        <p:nvPicPr>
          <p:cNvPr id="6" name="Picture 3" descr="C:\Users\Lippmann\Desktop\Unbenan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4385121" cy="3809134"/>
          </a:xfrm>
          <a:prstGeom prst="rect">
            <a:avLst/>
          </a:prstGeom>
          <a:noFill/>
        </p:spPr>
      </p:pic>
      <p:pic>
        <p:nvPicPr>
          <p:cNvPr id="7" name="Picture 4" descr="C:\Users\Lippmann\Desktop\Angeb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780928"/>
            <a:ext cx="6545460" cy="3018898"/>
          </a:xfrm>
          <a:prstGeom prst="rect">
            <a:avLst/>
          </a:prstGeom>
          <a:noFill/>
        </p:spPr>
      </p:pic>
      <p:sp>
        <p:nvSpPr>
          <p:cNvPr id="9" name="Pfeil nach links 8"/>
          <p:cNvSpPr/>
          <p:nvPr/>
        </p:nvSpPr>
        <p:spPr>
          <a:xfrm>
            <a:off x="5508104" y="1556792"/>
            <a:ext cx="864096" cy="36004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979712" y="2708920"/>
            <a:ext cx="5616624" cy="3168352"/>
          </a:xfrm>
          <a:prstGeom prst="round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78035E-8 L -0.18107 -5.78035E-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932040" y="54868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1">
                    <a:lumMod val="50000"/>
                  </a:schemeClr>
                </a:solidFill>
              </a:rPr>
              <a:t>Bildungsanfrage bisher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m 9"/>
          <p:cNvGraphicFramePr/>
          <p:nvPr/>
        </p:nvGraphicFramePr>
        <p:xfrm>
          <a:off x="1547664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059832" y="4715852"/>
            <a:ext cx="30243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Möglicher Bildungsauftrag </a:t>
            </a:r>
            <a:endParaRPr lang="de-D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740352" y="2492896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b="1" dirty="0" smtClean="0">
                <a:solidFill>
                  <a:srgbClr val="C00000"/>
                </a:solidFill>
              </a:rPr>
              <a:t>?</a:t>
            </a:r>
            <a:endParaRPr lang="de-DE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1" y="1526927"/>
            <a:ext cx="5472609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b="1" dirty="0" smtClean="0">
                <a:latin typeface="Arial"/>
                <a:cs typeface="Arial"/>
              </a:rPr>
              <a:t>Die </a:t>
            </a:r>
            <a:r>
              <a:rPr lang="de-DE" sz="2000" b="1" dirty="0" smtClean="0">
                <a:latin typeface="Arial"/>
                <a:cs typeface="Arial"/>
              </a:rPr>
              <a:t>KMU-</a:t>
            </a:r>
            <a:r>
              <a:rPr lang="de-DE" sz="2000" b="1" dirty="0" err="1" smtClean="0">
                <a:latin typeface="Arial"/>
                <a:cs typeface="Arial"/>
              </a:rPr>
              <a:t>Pinwand</a:t>
            </a:r>
            <a:r>
              <a:rPr lang="de-DE" sz="2000" b="1" dirty="0" smtClean="0">
                <a:latin typeface="Arial"/>
                <a:cs typeface="Arial"/>
              </a:rPr>
              <a:t/>
            </a:r>
            <a:br>
              <a:rPr lang="de-DE" sz="2000" b="1" dirty="0" smtClean="0">
                <a:latin typeface="Arial"/>
                <a:cs typeface="Arial"/>
              </a:rPr>
            </a:br>
            <a:r>
              <a:rPr lang="de-DE" sz="2000" b="1" dirty="0" smtClean="0">
                <a:latin typeface="Arial"/>
                <a:cs typeface="Arial"/>
              </a:rPr>
              <a:t>für Bildungsgesuche</a:t>
            </a:r>
            <a:r>
              <a:rPr lang="de-DE" b="1" dirty="0" smtClean="0">
                <a:latin typeface="Arial"/>
                <a:cs typeface="Arial"/>
              </a:rPr>
              <a:t/>
            </a:r>
            <a:br>
              <a:rPr lang="de-DE" b="1" dirty="0" smtClean="0">
                <a:latin typeface="Arial"/>
                <a:cs typeface="Arial"/>
              </a:rPr>
            </a:br>
            <a:r>
              <a:rPr lang="de-DE" dirty="0" smtClean="0">
                <a:latin typeface="Arial"/>
                <a:cs typeface="Arial"/>
              </a:rPr>
              <a:t/>
            </a:r>
            <a:br>
              <a:rPr lang="de-DE" dirty="0" smtClean="0">
                <a:latin typeface="Arial"/>
                <a:cs typeface="Arial"/>
              </a:rPr>
            </a:br>
            <a:endParaRPr lang="de-DE" sz="2800" dirty="0">
              <a:latin typeface="Arial"/>
              <a:cs typeface="Arial"/>
            </a:endParaRPr>
          </a:p>
        </p:txBody>
      </p:sp>
      <p:pic>
        <p:nvPicPr>
          <p:cNvPr id="3" name="Picture 2" descr="C:\Users\Lippmann\Desktop\Pinwand-Screensh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24744"/>
            <a:ext cx="5328592" cy="3806138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683568" y="5301208"/>
            <a:ext cx="7596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hlinkClick r:id="rId3"/>
              </a:rPr>
              <a:t>http://www.bildungsmarkt-sachsen.de/interaktiv/request/pinnwand/</a:t>
            </a:r>
            <a:endParaRPr 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4932040" y="54868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Pinwandfunktion</a:t>
            </a:r>
            <a:r>
              <a:rPr lang="de-DE" sz="2000" b="1" dirty="0" smtClean="0">
                <a:solidFill>
                  <a:srgbClr val="C00000"/>
                </a:solidFill>
              </a:rPr>
              <a:t> neu</a:t>
            </a:r>
            <a:endParaRPr lang="de-DE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611560" y="2276872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Bildungs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anfragen 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von Unternehmen 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werden zusätzlich 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öffentlich 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gemacht</a:t>
            </a:r>
          </a:p>
          <a:p>
            <a:endParaRPr lang="de-DE" b="1" dirty="0" smtClean="0">
              <a:solidFill>
                <a:srgbClr val="2E97BB"/>
              </a:solidFill>
              <a:latin typeface="Arial"/>
              <a:cs typeface="Arial"/>
            </a:endParaRPr>
          </a:p>
          <a:p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ggf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. anonymisiert mit 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Chiffre </a:t>
            </a:r>
          </a:p>
          <a:p>
            <a:endParaRPr lang="de-DE" b="1" dirty="0" smtClean="0">
              <a:solidFill>
                <a:srgbClr val="2E97BB"/>
              </a:solidFill>
              <a:latin typeface="Arial"/>
              <a:cs typeface="Arial"/>
            </a:endParaRPr>
          </a:p>
          <a:p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Anfragen 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können von </a:t>
            </a:r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allen Weiterbildungsanbietern eingesehen und beantwortet werden</a:t>
            </a:r>
          </a:p>
          <a:p>
            <a:endParaRPr lang="de-DE" b="1" dirty="0" smtClean="0">
              <a:solidFill>
                <a:srgbClr val="2E97BB"/>
              </a:solidFill>
              <a:latin typeface="Arial"/>
              <a:cs typeface="Arial"/>
            </a:endParaRPr>
          </a:p>
          <a:p>
            <a:r>
              <a:rPr lang="de-DE" b="1" dirty="0" smtClean="0">
                <a:solidFill>
                  <a:srgbClr val="2E97BB"/>
                </a:solidFill>
                <a:latin typeface="Arial"/>
                <a:cs typeface="Arial"/>
              </a:rPr>
              <a:t>Der Navigator wird zum Marktplatz</a:t>
            </a:r>
            <a:endParaRPr lang="de-DE" b="1" dirty="0" smtClean="0">
              <a:solidFill>
                <a:srgbClr val="2E97BB"/>
              </a:solidFill>
              <a:latin typeface="Arial"/>
              <a:cs typeface="Arial"/>
            </a:endParaRPr>
          </a:p>
          <a:p>
            <a:endParaRPr lang="de-DE" dirty="0" smtClean="0">
              <a:latin typeface="Arial"/>
              <a:cs typeface="Arial"/>
            </a:endParaRPr>
          </a:p>
          <a:p>
            <a:endParaRPr lang="de-DE" dirty="0" smtClean="0">
              <a:latin typeface="Arial"/>
              <a:cs typeface="Arial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32040" y="54868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chemeClr val="bg1">
                    <a:lumMod val="50000"/>
                  </a:schemeClr>
                </a:solidFill>
              </a:rPr>
              <a:t>Pinwandfunktion</a:t>
            </a:r>
            <a:r>
              <a:rPr lang="de-DE" sz="2000" b="1" dirty="0" smtClean="0">
                <a:solidFill>
                  <a:schemeClr val="bg1">
                    <a:lumMod val="50000"/>
                  </a:schemeClr>
                </a:solidFill>
              </a:rPr>
              <a:t> neu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 rot="19810962">
            <a:off x="2660238" y="2027074"/>
            <a:ext cx="27672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Welche Chancen und Risiken sehen Sie?</a:t>
            </a:r>
            <a:endParaRPr lang="de-DE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1</vt:lpstr>
      <vt:lpstr>Folie 2</vt:lpstr>
      <vt:lpstr>Folie 3</vt:lpstr>
      <vt:lpstr>Die KMU-Pinwand für Bildungsgesuche  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KMU-Bildungsnavigator Relaunch</dc:title>
  <dc:creator>Lippmann</dc:creator>
  <cp:lastModifiedBy>Lippmann</cp:lastModifiedBy>
  <cp:revision>42</cp:revision>
  <cp:lastPrinted>2015-05-20T14:40:20Z</cp:lastPrinted>
  <dcterms:created xsi:type="dcterms:W3CDTF">2015-02-19T06:55:07Z</dcterms:created>
  <dcterms:modified xsi:type="dcterms:W3CDTF">2015-06-23T12:19:45Z</dcterms:modified>
</cp:coreProperties>
</file>